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57" r:id="rId3"/>
    <p:sldId id="262" r:id="rId4"/>
    <p:sldId id="261" r:id="rId5"/>
    <p:sldId id="265" r:id="rId6"/>
    <p:sldId id="266" r:id="rId7"/>
    <p:sldId id="267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71" r:id="rId16"/>
    <p:sldId id="268" r:id="rId17"/>
    <p:sldId id="259" r:id="rId18"/>
    <p:sldId id="273" r:id="rId19"/>
    <p:sldId id="272" r:id="rId20"/>
    <p:sldId id="274" r:id="rId21"/>
    <p:sldId id="275" r:id="rId22"/>
    <p:sldId id="283" r:id="rId23"/>
    <p:sldId id="286" r:id="rId24"/>
    <p:sldId id="287" r:id="rId25"/>
    <p:sldId id="288" r:id="rId26"/>
    <p:sldId id="284" r:id="rId27"/>
    <p:sldId id="285" r:id="rId28"/>
  </p:sldIdLst>
  <p:sldSz cx="12192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77" d="100"/>
          <a:sy n="77" d="100"/>
        </p:scale>
        <p:origin x="10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46133"/>
            <a:ext cx="10363200" cy="3501813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282989"/>
            <a:ext cx="9144000" cy="2428451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16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3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535517"/>
            <a:ext cx="2628900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535517"/>
            <a:ext cx="7734300" cy="852402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87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5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507618"/>
            <a:ext cx="10515600" cy="418401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731215"/>
            <a:ext cx="10515600" cy="220027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7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677584"/>
            <a:ext cx="5181600" cy="638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677584"/>
            <a:ext cx="5181600" cy="638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6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35519"/>
            <a:ext cx="10515600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465706"/>
            <a:ext cx="5157787" cy="120840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674110"/>
            <a:ext cx="5157787" cy="54040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465706"/>
            <a:ext cx="5183188" cy="120840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674110"/>
            <a:ext cx="5183188" cy="54040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1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1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40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70560"/>
            <a:ext cx="3932237" cy="234696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448226"/>
            <a:ext cx="6172200" cy="714798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017520"/>
            <a:ext cx="3932237" cy="559032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53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70560"/>
            <a:ext cx="3932237" cy="234696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448226"/>
            <a:ext cx="6172200" cy="7147983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017520"/>
            <a:ext cx="3932237" cy="5590329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8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35519"/>
            <a:ext cx="1051560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677584"/>
            <a:ext cx="1051560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9322649"/>
            <a:ext cx="27432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5EF3B-A18E-4363-A951-097FFD545C8B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9322649"/>
            <a:ext cx="41148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9322649"/>
            <a:ext cx="274320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24AE9-C876-46B5-821F-F195E0B60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7" Type="http://schemas.openxmlformats.org/officeDocument/2006/relationships/image" Target="../media/image82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41.png"/><Relationship Id="rId3" Type="http://schemas.openxmlformats.org/officeDocument/2006/relationships/image" Target="../media/image840.png"/><Relationship Id="rId7" Type="http://schemas.openxmlformats.org/officeDocument/2006/relationships/image" Target="../media/image880.png"/><Relationship Id="rId12" Type="http://schemas.openxmlformats.org/officeDocument/2006/relationships/image" Target="../media/image93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image" Target="../media/image920.png"/><Relationship Id="rId5" Type="http://schemas.openxmlformats.org/officeDocument/2006/relationships/image" Target="../media/image860.png"/><Relationship Id="rId10" Type="http://schemas.openxmlformats.org/officeDocument/2006/relationships/image" Target="../media/image910.png"/><Relationship Id="rId4" Type="http://schemas.openxmlformats.org/officeDocument/2006/relationships/image" Target="../media/image850.png"/><Relationship Id="rId9" Type="http://schemas.openxmlformats.org/officeDocument/2006/relationships/image" Target="../media/image900.png"/><Relationship Id="rId14" Type="http://schemas.openxmlformats.org/officeDocument/2006/relationships/image" Target="../media/image9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3" Type="http://schemas.openxmlformats.org/officeDocument/2006/relationships/image" Target="../media/image940.png"/><Relationship Id="rId7" Type="http://schemas.openxmlformats.org/officeDocument/2006/relationships/image" Target="../media/image9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11" Type="http://schemas.openxmlformats.org/officeDocument/2006/relationships/image" Target="../media/image102.png"/><Relationship Id="rId5" Type="http://schemas.openxmlformats.org/officeDocument/2006/relationships/image" Target="../media/image960.png"/><Relationship Id="rId10" Type="http://schemas.openxmlformats.org/officeDocument/2006/relationships/image" Target="../media/image1010.png"/><Relationship Id="rId4" Type="http://schemas.openxmlformats.org/officeDocument/2006/relationships/image" Target="../media/image950.png"/><Relationship Id="rId9" Type="http://schemas.openxmlformats.org/officeDocument/2006/relationships/image" Target="../media/image10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3.png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6.png"/><Relationship Id="rId18" Type="http://schemas.openxmlformats.org/officeDocument/2006/relationships/image" Target="../media/image45.png"/><Relationship Id="rId3" Type="http://schemas.openxmlformats.org/officeDocument/2006/relationships/image" Target="../media/image40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44.png"/><Relationship Id="rId2" Type="http://schemas.openxmlformats.org/officeDocument/2006/relationships/image" Target="../media/image3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47.png"/><Relationship Id="rId3" Type="http://schemas.openxmlformats.org/officeDocument/2006/relationships/image" Target="../media/image18.png"/><Relationship Id="rId21" Type="http://schemas.openxmlformats.org/officeDocument/2006/relationships/image" Target="../media/image50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46.png"/><Relationship Id="rId2" Type="http://schemas.openxmlformats.org/officeDocument/2006/relationships/image" Target="../media/image48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44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1.png"/><Relationship Id="rId3" Type="http://schemas.openxmlformats.org/officeDocument/2006/relationships/image" Target="../media/image52.png"/><Relationship Id="rId21" Type="http://schemas.openxmlformats.org/officeDocument/2006/relationships/image" Target="../media/image21.png"/><Relationship Id="rId7" Type="http://schemas.openxmlformats.org/officeDocument/2006/relationships/image" Target="../media/image42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0.png"/><Relationship Id="rId2" Type="http://schemas.openxmlformats.org/officeDocument/2006/relationships/image" Target="../media/image51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34.png"/><Relationship Id="rId24" Type="http://schemas.openxmlformats.org/officeDocument/2006/relationships/image" Target="../media/image69.png"/><Relationship Id="rId32" Type="http://schemas.openxmlformats.org/officeDocument/2006/relationships/image" Target="../media/image76.png"/><Relationship Id="rId5" Type="http://schemas.openxmlformats.org/officeDocument/2006/relationships/image" Target="../media/image54.png"/><Relationship Id="rId15" Type="http://schemas.openxmlformats.org/officeDocument/2006/relationships/image" Target="../media/image61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24.png"/><Relationship Id="rId19" Type="http://schemas.openxmlformats.org/officeDocument/2006/relationships/image" Target="../media/image65.png"/><Relationship Id="rId31" Type="http://schemas.openxmlformats.org/officeDocument/2006/relationships/image" Target="../media/image75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0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66" y="15409"/>
            <a:ext cx="2609314" cy="2371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574877" y="2684317"/>
                <a:ext cx="1504899" cy="18923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877" y="2684317"/>
                <a:ext cx="1504899" cy="18923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998152" y="2684317"/>
                <a:ext cx="2277868" cy="2382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152" y="2684317"/>
                <a:ext cx="2277868" cy="2382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/>
          <p:nvPr/>
        </p:nvCxnSpPr>
        <p:spPr>
          <a:xfrm flipV="1">
            <a:off x="659396" y="3697052"/>
            <a:ext cx="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92370" y="263128"/>
                <a:ext cx="1660455" cy="337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370" y="263128"/>
                <a:ext cx="1660455" cy="337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192370" y="1149003"/>
                <a:ext cx="5988306" cy="45488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r>
                  <a:rPr lang="en-US" sz="1400" i="1" dirty="0">
                    <a:latin typeface="Cambria Math" panose="02040503050406030204" pitchFamily="18" charset="0"/>
                  </a:rPr>
                  <a:t/>
                </a:r>
                <a:br>
                  <a:rPr lang="en-US" sz="1400" i="1" dirty="0">
                    <a:latin typeface="Cambria Math" panose="02040503050406030204" pitchFamily="18" charset="0"/>
                  </a:rPr>
                </a:br>
                <a:r>
                  <a:rPr lang="en-US" sz="1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370" y="1149003"/>
                <a:ext cx="5988306" cy="45488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76490" y="5893296"/>
                <a:ext cx="1181477" cy="642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90" y="5893296"/>
                <a:ext cx="1181477" cy="642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76491" y="6526401"/>
                <a:ext cx="11581440" cy="2700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4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400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91" y="6526401"/>
                <a:ext cx="11581440" cy="27003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7143" y="263128"/>
            <a:ext cx="2494726" cy="4405369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6192370" y="204664"/>
            <a:ext cx="0" cy="543660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985626" y="2580928"/>
            <a:ext cx="0" cy="248609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99356" y="5807690"/>
            <a:ext cx="1188132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11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9336" y="3263108"/>
                <a:ext cx="5212324" cy="736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263108"/>
                <a:ext cx="5212324" cy="7366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9336" y="3971167"/>
                <a:ext cx="3815147" cy="736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3971167"/>
                <a:ext cx="3815147" cy="736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9336" y="4679225"/>
                <a:ext cx="5179367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4679225"/>
                <a:ext cx="5179367" cy="7070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9336" y="5361059"/>
                <a:ext cx="3556999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5361059"/>
                <a:ext cx="3556999" cy="7070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9336" y="6042893"/>
                <a:ext cx="8427563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042893"/>
                <a:ext cx="8427563" cy="7070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19336" y="6724728"/>
                <a:ext cx="5435142" cy="7283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6724728"/>
                <a:ext cx="5435142" cy="7283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19336" y="7425477"/>
                <a:ext cx="8460073" cy="7366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7425477"/>
                <a:ext cx="8460073" cy="7366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19336" y="8133536"/>
                <a:ext cx="5417124" cy="757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8133536"/>
                <a:ext cx="5417124" cy="757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459224" y="3394720"/>
                <a:ext cx="5000215" cy="1945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limLow>
                        <m:limLow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6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15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42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44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51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55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224" y="3394720"/>
                <a:ext cx="5000215" cy="19450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524543" y="5295990"/>
                <a:ext cx="1727461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543" y="5295990"/>
                <a:ext cx="1727461" cy="381515"/>
              </a:xfrm>
              <a:prstGeom prst="rect">
                <a:avLst/>
              </a:prstGeom>
              <a:blipFill>
                <a:blip r:embed="rId11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5597" y="-25858"/>
            <a:ext cx="4930446" cy="30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3372" y="467430"/>
                <a:ext cx="4844403" cy="1776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Total Parameters: 41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6x6 parameters in matrix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length of the shaft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CA" dirty="0" smtClean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Lumped shaft parameter: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CA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Location of the cross-section: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CA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 smtClean="0"/>
                  <a:t>Encoder offset for instrument insertion: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𝑜𝑠</m:t>
                    </m:r>
                  </m:oMath>
                </a14:m>
                <a:endParaRPr lang="en-CA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2" y="467430"/>
                <a:ext cx="4844403" cy="1776255"/>
              </a:xfrm>
              <a:prstGeom prst="rect">
                <a:avLst/>
              </a:prstGeom>
              <a:blipFill>
                <a:blip r:embed="rId2"/>
                <a:stretch>
                  <a:fillRect l="-1134" t="-2062" b="-48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/>
          <p:cNvSpPr/>
          <p:nvPr/>
        </p:nvSpPr>
        <p:spPr>
          <a:xfrm>
            <a:off x="5625917" y="989797"/>
            <a:ext cx="1213928" cy="7315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77988" y="276672"/>
                <a:ext cx="4644516" cy="243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Cost function: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𝑜𝑠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The optimization problem is not convex because there is</a:t>
                </a:r>
                <a:r>
                  <a:rPr lang="en-CA" dirty="0" smtClean="0"/>
                  <a:t> a calibration matrix A for any arbitrarily 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CA" dirty="0" smtClean="0"/>
              </a:p>
              <a:p>
                <a:endParaRPr lang="en-CA" dirty="0"/>
              </a:p>
              <a:p>
                <a:r>
                  <a:rPr lang="en-CA" dirty="0" smtClean="0"/>
                  <a:t>So we arbitrarily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 smtClean="0"/>
                  <a:t> and we end up with 40 parameters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988" y="276672"/>
                <a:ext cx="4644516" cy="2434769"/>
              </a:xfrm>
              <a:prstGeom prst="rect">
                <a:avLst/>
              </a:prstGeom>
              <a:blipFill>
                <a:blip r:embed="rId3"/>
                <a:stretch>
                  <a:fillRect l="-1050" b="-3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43315" y="3158685"/>
                <a:ext cx="4644516" cy="4325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Implement coordinate optimization and projected gradient method with the constraints below:</a:t>
                </a:r>
              </a:p>
              <a:p>
                <a:endParaRPr lang="en-US" dirty="0"/>
              </a:p>
              <a:p>
                <a:r>
                  <a:rPr lang="en-US" b="0" dirty="0" smtClean="0"/>
                  <a:t>Select: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.1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&lt;10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&lt;1.5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Fix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 to an initial value,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𝑜𝑠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Then fix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𝑜𝑠</m:t>
                        </m:r>
                      </m:sub>
                    </m:sSub>
                  </m:oMath>
                </a14:m>
                <a:r>
                  <a:rPr lang="en-US" dirty="0" smtClean="0"/>
                  <a:t>and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Iterate between 1 and 2</a:t>
                </a:r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15" y="3158685"/>
                <a:ext cx="4644516" cy="4325287"/>
              </a:xfrm>
              <a:prstGeom prst="rect">
                <a:avLst/>
              </a:prstGeom>
              <a:blipFill>
                <a:blip r:embed="rId4"/>
                <a:stretch>
                  <a:fillRect l="-1050" t="-704" r="-10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29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672716"/>
            <a:ext cx="7468247" cy="79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8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566" y="1500809"/>
            <a:ext cx="8229600" cy="70953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3566" y="2976972"/>
            <a:ext cx="6288678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859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68" y="1248781"/>
            <a:ext cx="8229600" cy="70503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31504" y="2724944"/>
            <a:ext cx="6288678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34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63352" y="3113253"/>
                <a:ext cx="6091219" cy="1770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𝐿𝑠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113253"/>
                <a:ext cx="6091219" cy="17706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0388" y="5077000"/>
                <a:ext cx="4750403" cy="20751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sub>
                      </m:sSub>
                    </m:oMath>
                  </m:oMathPara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= 0</a:t>
                </a:r>
              </a:p>
              <a:p>
                <a:endParaRPr lang="en-US" dirty="0"/>
              </a:p>
              <a:p>
                <a:r>
                  <a:rPr lang="en-US" dirty="0" smtClean="0"/>
                  <a:t>We do not need to </a:t>
                </a:r>
                <a:r>
                  <a:rPr lang="en-US" dirty="0"/>
                  <a:t>i</a:t>
                </a:r>
                <a:r>
                  <a:rPr lang="en-US" dirty="0" smtClean="0"/>
                  <a:t>dentify: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55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88" y="5077000"/>
                <a:ext cx="4750403" cy="2075183"/>
              </a:xfrm>
              <a:prstGeom prst="rect">
                <a:avLst/>
              </a:prstGeom>
              <a:blipFill>
                <a:blip r:embed="rId3"/>
                <a:stretch>
                  <a:fillRect l="-1155" t="-1471" b="-38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>
            <a:off x="5010791" y="5077000"/>
            <a:ext cx="329125" cy="2075183"/>
          </a:xfrm>
          <a:prstGeom prst="rightBrace">
            <a:avLst>
              <a:gd name="adj1" fmla="val 35344"/>
              <a:gd name="adj2" fmla="val 4816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519936" y="5182410"/>
                <a:ext cx="4306243" cy="1767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36" y="5182410"/>
                <a:ext cx="4306243" cy="1767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2311553" y="7584231"/>
            <a:ext cx="648072" cy="46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08961" y="7633591"/>
                <a:ext cx="52329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We only need to identify two functions,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CA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42</m:t>
                        </m:r>
                      </m:sub>
                    </m:sSub>
                  </m:oMath>
                </a14:m>
                <a:r>
                  <a:rPr lang="en-CA" dirty="0" smtClean="0"/>
                  <a:t> </a:t>
                </a:r>
                <a:endParaRPr lang="en-CA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961" y="7633591"/>
                <a:ext cx="5232971" cy="369332"/>
              </a:xfrm>
              <a:prstGeom prst="rect">
                <a:avLst/>
              </a:prstGeom>
              <a:blipFill>
                <a:blip r:embed="rId5"/>
                <a:stretch>
                  <a:fillRect l="-1049"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284577" y="8242791"/>
                <a:ext cx="2418611" cy="707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577" y="8242791"/>
                <a:ext cx="2418611" cy="7070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84577" y="9002667"/>
                <a:ext cx="4110677" cy="707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577" y="9002667"/>
                <a:ext cx="4110677" cy="7070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60388" y="220343"/>
            <a:ext cx="116682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Fontanelli</a:t>
            </a:r>
            <a:r>
              <a:rPr lang="en-US" dirty="0" smtClean="0"/>
              <a:t> et al. 2017</a:t>
            </a:r>
            <a:endParaRPr lang="en-CA" dirty="0" smtClean="0"/>
          </a:p>
          <a:p>
            <a:r>
              <a:rPr lang="en-CA" dirty="0" smtClean="0"/>
              <a:t>For </a:t>
            </a:r>
            <a:r>
              <a:rPr lang="en-CA" dirty="0"/>
              <a:t>the case of the instrument used in </a:t>
            </a:r>
            <a:r>
              <a:rPr lang="en-CA" dirty="0" smtClean="0"/>
              <a:t>the experiments</a:t>
            </a:r>
            <a:r>
              <a:rPr lang="en-CA" dirty="0"/>
              <a:t>, the dynamic effects </a:t>
            </a:r>
            <a:r>
              <a:rPr lang="en-CA" dirty="0" smtClean="0"/>
              <a:t>(gravity and inertial forces) are </a:t>
            </a:r>
            <a:r>
              <a:rPr lang="en-CA" dirty="0"/>
              <a:t>small compared to the range of the measured forces (about 1% of the maximum force) and could be neglected. Of course, when instruments with higher weight and inertia are used, the dynamic effects should be compensated.</a:t>
            </a:r>
            <a:endParaRPr lang="en-CA" dirty="0" smtClean="0"/>
          </a:p>
          <a:p>
            <a:endParaRPr lang="en-US" dirty="0"/>
          </a:p>
          <a:p>
            <a:r>
              <a:rPr lang="en-US" dirty="0" err="1" smtClean="0"/>
              <a:t>Schwalb</a:t>
            </a:r>
            <a:r>
              <a:rPr lang="en-US" dirty="0" smtClean="0"/>
              <a:t> et al. 2017</a:t>
            </a:r>
          </a:p>
          <a:p>
            <a:r>
              <a:rPr lang="en-CA" dirty="0" smtClean="0"/>
              <a:t>During MIS, inertia </a:t>
            </a:r>
            <a:r>
              <a:rPr lang="en-CA" dirty="0"/>
              <a:t>is low and is assumed to be </a:t>
            </a:r>
            <a:r>
              <a:rPr lang="en-CA" dirty="0" smtClean="0"/>
              <a:t>negligible</a:t>
            </a:r>
            <a:r>
              <a:rPr lang="en-CA" dirty="0"/>
              <a:t>, and is further validated in the experimental results section.</a:t>
            </a:r>
          </a:p>
        </p:txBody>
      </p:sp>
    </p:spTree>
    <p:extLst>
      <p:ext uri="{BB962C8B-B14F-4D97-AF65-F5344CB8AC3E}">
        <p14:creationId xmlns:p14="http://schemas.microsoft.com/office/powerpoint/2010/main" val="398317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" r="6792"/>
          <a:stretch/>
        </p:blipFill>
        <p:spPr>
          <a:xfrm>
            <a:off x="4910203" y="835184"/>
            <a:ext cx="7273341" cy="6048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89" y="835183"/>
            <a:ext cx="4764913" cy="71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584" y="816732"/>
            <a:ext cx="6076950" cy="8134350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H="1">
            <a:off x="2300762" y="1536811"/>
            <a:ext cx="4027058" cy="0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165414" y="132656"/>
            <a:ext cx="0" cy="9217024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13919" y="1545521"/>
            <a:ext cx="0" cy="30516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6241411" y="1535995"/>
            <a:ext cx="1686580" cy="1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305318" y="4597153"/>
            <a:ext cx="0" cy="14761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908068" y="5635512"/>
            <a:ext cx="5696" cy="19499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164208" y="7585484"/>
            <a:ext cx="17531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6165415" y="1536812"/>
            <a:ext cx="0" cy="1080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165415" y="1536811"/>
            <a:ext cx="110389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6033622" y="1405019"/>
            <a:ext cx="263584" cy="2635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57146" y="2148880"/>
                <a:ext cx="46378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46" y="2148880"/>
                <a:ext cx="46378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718162" y="958321"/>
                <a:ext cx="49263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162" y="958321"/>
                <a:ext cx="49263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986323" y="896358"/>
                <a:ext cx="48808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323" y="896358"/>
                <a:ext cx="48808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/>
          <p:cNvCxnSpPr/>
          <p:nvPr/>
        </p:nvCxnSpPr>
        <p:spPr>
          <a:xfrm flipH="1">
            <a:off x="2480782" y="7585484"/>
            <a:ext cx="3709849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9105518" y="5604879"/>
            <a:ext cx="0" cy="1980605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7912831" y="5604879"/>
            <a:ext cx="1404987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910916" y="5809626"/>
            <a:ext cx="0" cy="285597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164208" y="8233555"/>
            <a:ext cx="1743113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9103161" y="6217225"/>
                <a:ext cx="66524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3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61" y="6217225"/>
                <a:ext cx="665247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855831" y="8192444"/>
                <a:ext cx="54809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831" y="8192444"/>
                <a:ext cx="54809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/>
          <p:cNvSpPr/>
          <p:nvPr/>
        </p:nvSpPr>
        <p:spPr>
          <a:xfrm>
            <a:off x="6120031" y="1491428"/>
            <a:ext cx="90766" cy="90766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613927" y="5856703"/>
                <a:ext cx="562013" cy="6222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927" y="5856703"/>
                <a:ext cx="562013" cy="6222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 flipV="1">
            <a:off x="6164207" y="5605264"/>
            <a:ext cx="1745241" cy="19802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7626048" y="4944483"/>
                <a:ext cx="619657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sz="3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CA" sz="3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048" y="4944483"/>
                <a:ext cx="619657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/>
          <p:cNvSpPr/>
          <p:nvPr/>
        </p:nvSpPr>
        <p:spPr>
          <a:xfrm>
            <a:off x="7804880" y="5505239"/>
            <a:ext cx="211560" cy="2115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869625" y="5569260"/>
            <a:ext cx="86784" cy="8678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948834" y="1561304"/>
            <a:ext cx="0" cy="6024179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2308809" y="4320153"/>
                <a:ext cx="56303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809" y="4320153"/>
                <a:ext cx="56303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 flipH="1">
            <a:off x="2588794" y="8565685"/>
            <a:ext cx="3575416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948834" y="7585483"/>
            <a:ext cx="0" cy="98729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264758" y="7802131"/>
                <a:ext cx="65114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758" y="7802131"/>
                <a:ext cx="65114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 flipV="1">
            <a:off x="8374040" y="4597154"/>
            <a:ext cx="0" cy="15121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7297713" y="4597152"/>
            <a:ext cx="10906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7913765" y="7585484"/>
            <a:ext cx="1422268" cy="0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6027484" y="8430824"/>
            <a:ext cx="269722" cy="2697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224635" y="8397084"/>
                <a:ext cx="51943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635" y="8397084"/>
                <a:ext cx="519437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645386" y="7638083"/>
                <a:ext cx="51943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386" y="7638083"/>
                <a:ext cx="51943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6027484" y="7448092"/>
            <a:ext cx="269722" cy="26972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55766" y="928606"/>
                <a:ext cx="5348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CA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766" y="928606"/>
                <a:ext cx="534826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683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/>
          <p:cNvCxnSpPr/>
          <p:nvPr/>
        </p:nvCxnSpPr>
        <p:spPr>
          <a:xfrm>
            <a:off x="5699956" y="4037135"/>
            <a:ext cx="0" cy="3831336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699956" y="4037136"/>
            <a:ext cx="0" cy="369236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3600000">
            <a:off x="4430343" y="3299289"/>
            <a:ext cx="0" cy="29352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7200000">
            <a:off x="3297323" y="4030592"/>
            <a:ext cx="2402631" cy="1387157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-3600000">
            <a:off x="6970943" y="3308901"/>
            <a:ext cx="0" cy="29352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699955" y="4032383"/>
            <a:ext cx="2402631" cy="1387157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3600000">
            <a:off x="5171969" y="3728344"/>
            <a:ext cx="0" cy="1216152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-3600000">
            <a:off x="6225486" y="3728345"/>
            <a:ext cx="0" cy="1216152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663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8654282" y="5137212"/>
            <a:ext cx="0" cy="20937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721661" y="6016291"/>
            <a:ext cx="73152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3600000">
            <a:off x="1721662" y="6016291"/>
            <a:ext cx="73152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-3600000">
            <a:off x="1721661" y="6016291"/>
            <a:ext cx="73152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Hexagon 5"/>
          <p:cNvSpPr/>
          <p:nvPr/>
        </p:nvSpPr>
        <p:spPr>
          <a:xfrm>
            <a:off x="2104240" y="3191272"/>
            <a:ext cx="6550042" cy="5646588"/>
          </a:xfrm>
          <a:prstGeom prst="hexagon">
            <a:avLst>
              <a:gd name="adj" fmla="val 29370"/>
              <a:gd name="vf" fmla="val 11547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Oval 3"/>
          <p:cNvSpPr/>
          <p:nvPr/>
        </p:nvSpPr>
        <p:spPr>
          <a:xfrm>
            <a:off x="4164640" y="4801670"/>
            <a:ext cx="2429242" cy="24292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2555966" y="3192996"/>
            <a:ext cx="5646590" cy="5646590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/>
          <p:cNvGrpSpPr/>
          <p:nvPr/>
        </p:nvGrpSpPr>
        <p:grpSpPr>
          <a:xfrm>
            <a:off x="6809655" y="3011042"/>
            <a:ext cx="374500" cy="374500"/>
            <a:chOff x="7537600" y="1339510"/>
            <a:chExt cx="610628" cy="610628"/>
          </a:xfrm>
        </p:grpSpPr>
        <p:sp>
          <p:nvSpPr>
            <p:cNvPr id="8" name="Oval 7"/>
            <p:cNvSpPr/>
            <p:nvPr/>
          </p:nvSpPr>
          <p:spPr>
            <a:xfrm>
              <a:off x="7537600" y="1339510"/>
              <a:ext cx="610628" cy="61062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/>
            <p:cNvSpPr/>
            <p:nvPr/>
          </p:nvSpPr>
          <p:spPr>
            <a:xfrm>
              <a:off x="7690000" y="1491910"/>
              <a:ext cx="305828" cy="3058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41080" y="5829041"/>
            <a:ext cx="374500" cy="374500"/>
            <a:chOff x="7537600" y="1339510"/>
            <a:chExt cx="610628" cy="610628"/>
          </a:xfrm>
        </p:grpSpPr>
        <p:sp>
          <p:nvSpPr>
            <p:cNvPr id="12" name="Oval 11"/>
            <p:cNvSpPr/>
            <p:nvPr/>
          </p:nvSpPr>
          <p:spPr>
            <a:xfrm>
              <a:off x="7537600" y="1339510"/>
              <a:ext cx="610628" cy="61062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/>
            <p:cNvSpPr/>
            <p:nvPr/>
          </p:nvSpPr>
          <p:spPr>
            <a:xfrm>
              <a:off x="7690000" y="1491910"/>
              <a:ext cx="305828" cy="3058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09655" y="8643450"/>
            <a:ext cx="374500" cy="374500"/>
            <a:chOff x="7537600" y="1339510"/>
            <a:chExt cx="610628" cy="610628"/>
          </a:xfrm>
        </p:grpSpPr>
        <p:sp>
          <p:nvSpPr>
            <p:cNvPr id="15" name="Oval 14"/>
            <p:cNvSpPr/>
            <p:nvPr/>
          </p:nvSpPr>
          <p:spPr>
            <a:xfrm>
              <a:off x="7537600" y="1339510"/>
              <a:ext cx="610628" cy="61062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/>
            <p:cNvSpPr/>
            <p:nvPr/>
          </p:nvSpPr>
          <p:spPr>
            <a:xfrm>
              <a:off x="7690000" y="1491910"/>
              <a:ext cx="305828" cy="30582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66" y="15409"/>
            <a:ext cx="2609314" cy="23715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8654282" y="4629708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7200000" flipV="1">
            <a:off x="4349951" y="8479420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-7200000" flipV="1">
            <a:off x="3172133" y="2848372"/>
            <a:ext cx="0" cy="137160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79261" y="6016290"/>
            <a:ext cx="210312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379261" y="3913170"/>
            <a:ext cx="0" cy="2103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077166" y="5325875"/>
                <a:ext cx="5881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166" y="5325875"/>
                <a:ext cx="58811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413618" y="3459125"/>
                <a:ext cx="59580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618" y="3459125"/>
                <a:ext cx="59580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/>
          <p:nvPr/>
        </p:nvCxnSpPr>
        <p:spPr>
          <a:xfrm>
            <a:off x="5379261" y="6631239"/>
            <a:ext cx="3275021" cy="0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379261" y="5137212"/>
            <a:ext cx="0" cy="21962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903122" y="6478048"/>
                <a:ext cx="66870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122" y="6478048"/>
                <a:ext cx="66870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8307744" y="3954016"/>
                <a:ext cx="76578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744" y="3954016"/>
                <a:ext cx="765786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883532" y="3703359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32" y="3703359"/>
                <a:ext cx="77764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885640" y="9091227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640" y="9091227"/>
                <a:ext cx="77764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195826" y="2349732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826" y="2349732"/>
                <a:ext cx="777649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408951" y="6121514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51" y="6121514"/>
                <a:ext cx="777649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188602" y="8369761"/>
                <a:ext cx="7776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40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CA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602" y="8369761"/>
                <a:ext cx="777649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77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83832" y="4541361"/>
                <a:ext cx="6359626" cy="3859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𝐴𝐸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𝑦𝑦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p>
                                        <m:r>
                                          <a:rPr lang="en-CA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𝑥𝑥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𝑧𝑧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4541361"/>
                <a:ext cx="6359626" cy="38591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83832" y="1337005"/>
                <a:ext cx="7481728" cy="3004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Proj</m:t>
                                  </m:r>
                                </m:e>
                                <m:sub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acc>
                                </m:sub>
                                <m:sup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6</m:t>
                                          </m:r>
                                        </m:sub>
                                      </m:sSub>
                                    </m:e>
                                  </m:acc>
                                </m:sup>
                              </m:sSubSup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1337005"/>
                <a:ext cx="7481728" cy="30044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583832" y="420688"/>
                <a:ext cx="1725088" cy="539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sub>
                        <m: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sup>
                      </m:sSub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420688"/>
                <a:ext cx="1725088" cy="5399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708068" y="433545"/>
                <a:ext cx="1251112" cy="514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068" y="433545"/>
                <a:ext cx="1251112" cy="5142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80" y="1195400"/>
            <a:ext cx="3789582" cy="66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61" y="1512589"/>
            <a:ext cx="9721078" cy="703322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9300356" y="1788840"/>
            <a:ext cx="360040" cy="20162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500156" y="2796952"/>
            <a:ext cx="180020" cy="1764196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423592" y="4813176"/>
            <a:ext cx="72008" cy="1548172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7548" y="1512589"/>
            <a:ext cx="405048" cy="1116124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20036" y="2250277"/>
            <a:ext cx="2668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Adjustment Gear</a:t>
            </a:r>
            <a:endParaRPr lang="en-CA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409663" y="1327923"/>
            <a:ext cx="1902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err="1" smtClean="0"/>
              <a:t>Bicell</a:t>
            </a:r>
            <a:r>
              <a:rPr lang="en-CA" sz="2800" dirty="0" smtClean="0"/>
              <a:t> Board</a:t>
            </a:r>
            <a:endParaRPr lang="en-CA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6312814" y="7762524"/>
            <a:ext cx="2734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err="1" smtClean="0"/>
              <a:t>Bicell</a:t>
            </a:r>
            <a:r>
              <a:rPr lang="en-CA" sz="2800" dirty="0" smtClean="0"/>
              <a:t> Photodiode</a:t>
            </a:r>
            <a:endParaRPr lang="en-CA" sz="28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7680176" y="5785129"/>
            <a:ext cx="1374888" cy="1908484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593443" y="7801508"/>
            <a:ext cx="2172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Onboard ADC</a:t>
            </a:r>
            <a:endParaRPr lang="en-CA" sz="28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10020436" y="4921188"/>
            <a:ext cx="396044" cy="28803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8460" y="98936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Interconnect Flex</a:t>
            </a:r>
            <a:endParaRPr lang="en-CA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1435885" y="6361348"/>
            <a:ext cx="1975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Infrared LED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114668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512" y="1966912"/>
            <a:ext cx="399097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06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87688" y="4165104"/>
            <a:ext cx="65936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000" dirty="0" smtClean="0"/>
              <a:t>Model-based Calibration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1398982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r="3980"/>
          <a:stretch/>
        </p:blipFill>
        <p:spPr>
          <a:xfrm>
            <a:off x="-6096" y="396025"/>
            <a:ext cx="12198096" cy="2436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" t="5743" r="4062" b="2382"/>
          <a:stretch/>
        </p:blipFill>
        <p:spPr>
          <a:xfrm>
            <a:off x="-6096" y="3192995"/>
            <a:ext cx="12198096" cy="625543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35660" y="3271599"/>
            <a:ext cx="540060" cy="1143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9192344" y="5245224"/>
            <a:ext cx="612068" cy="1143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8760296" y="3285466"/>
            <a:ext cx="612068" cy="11430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2666056" y="5245457"/>
            <a:ext cx="612068" cy="11430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Arrow Connector 8"/>
          <p:cNvCxnSpPr>
            <a:stCxn id="7" idx="1"/>
            <a:endCxn id="8" idx="3"/>
          </p:cNvCxnSpPr>
          <p:nvPr/>
        </p:nvCxnSpPr>
        <p:spPr>
          <a:xfrm flipH="1">
            <a:off x="3278124" y="3856966"/>
            <a:ext cx="5482172" cy="1959991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" idx="3"/>
            <a:endCxn id="6" idx="1"/>
          </p:cNvCxnSpPr>
          <p:nvPr/>
        </p:nvCxnSpPr>
        <p:spPr>
          <a:xfrm>
            <a:off x="3575720" y="3843099"/>
            <a:ext cx="5616624" cy="1973625"/>
          </a:xfrm>
          <a:prstGeom prst="line">
            <a:avLst/>
          </a:prstGeom>
          <a:ln w="28575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913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" t="10655" r="4580" b="7152"/>
          <a:stretch/>
        </p:blipFill>
        <p:spPr>
          <a:xfrm>
            <a:off x="-6096" y="3697052"/>
            <a:ext cx="12198096" cy="23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37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5620" y="4201108"/>
            <a:ext cx="72859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5000" dirty="0" smtClean="0"/>
              <a:t>Neural Network Calibration</a:t>
            </a:r>
            <a:endParaRPr lang="en-CA" sz="5000" dirty="0"/>
          </a:p>
        </p:txBody>
      </p:sp>
    </p:spTree>
    <p:extLst>
      <p:ext uri="{BB962C8B-B14F-4D97-AF65-F5344CB8AC3E}">
        <p14:creationId xmlns:p14="http://schemas.microsoft.com/office/powerpoint/2010/main" val="3861096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r="3980"/>
          <a:stretch/>
        </p:blipFill>
        <p:spPr>
          <a:xfrm>
            <a:off x="-6096" y="396025"/>
            <a:ext cx="12198096" cy="2436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5591" r="4093" b="2148"/>
          <a:stretch/>
        </p:blipFill>
        <p:spPr>
          <a:xfrm>
            <a:off x="-6096" y="2832956"/>
            <a:ext cx="12198096" cy="627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08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" t="9747" r="4315" b="6580"/>
          <a:stretch/>
        </p:blipFill>
        <p:spPr>
          <a:xfrm>
            <a:off x="5269" y="6541368"/>
            <a:ext cx="12198096" cy="2365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1" y="1285886"/>
            <a:ext cx="5399587" cy="4049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004" y="1284784"/>
            <a:ext cx="5401056" cy="4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21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01862" y="4103040"/>
                <a:ext cx="8123955" cy="2402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62" y="4103040"/>
                <a:ext cx="8123955" cy="24023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01862" y="6905098"/>
                <a:ext cx="6974794" cy="711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62" y="6905098"/>
                <a:ext cx="6974794" cy="711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115230" y="8197552"/>
                <a:ext cx="6802440" cy="1499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230" y="8197552"/>
                <a:ext cx="6802440" cy="1499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9" name="Group 158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blipFill>
                  <a:blip r:embed="rId8"/>
                  <a:stretch>
                    <a:fillRect l="-12500" r="-4167" b="-2051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Rectangle 51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Oval 59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Connector 89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Connector 91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Arc 101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blipFill>
                  <a:blip r:embed="rId18"/>
                  <a:stretch>
                    <a:fillRect l="-16667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Arrow Connector 108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Arc 109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/>
                <p:cNvSpPr txBox="1"/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1" name="TextBox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blipFill>
                  <a:blip r:embed="rId19"/>
                  <a:stretch>
                    <a:fillRect l="-22500" r="-5000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Straight Connector 115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blipFill>
                  <a:blip r:embed="rId8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Rectangle 117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Oval 124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Arrow Connector 125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7" name="TextBox 1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8" name="TextBox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Connector 148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Arc 150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4219944" y="456692"/>
                <a:ext cx="7589775" cy="313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 smtClean="0"/>
                  <a:t>Calculation of the required stiffness: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𝐸𝐼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𝐸𝐼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3×102×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×1.7658×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−10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0.43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5.987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den>
                    </m:f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b="0" dirty="0" smtClean="0"/>
                  <a:t>Calculation of the required length of the spring steel arms:</a:t>
                </a:r>
              </a:p>
              <a:p>
                <a:r>
                  <a:rPr lang="en-US" dirty="0"/>
                  <a:t>E</a:t>
                </a:r>
                <a:r>
                  <a:rPr lang="en-US" dirty="0" smtClean="0"/>
                  <a:t> for 1095 spring steel = 207 </a:t>
                </a:r>
                <a:r>
                  <a:rPr lang="en-US" dirty="0" err="1" smtClean="0"/>
                  <a:t>Gpa</a:t>
                </a:r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×4×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1.0668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=4.047×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−13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3×207×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4.047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5.987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33.1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944" y="456692"/>
                <a:ext cx="7589775" cy="3134384"/>
              </a:xfrm>
              <a:prstGeom prst="rect">
                <a:avLst/>
              </a:prstGeom>
              <a:blipFill>
                <a:blip r:embed="rId22"/>
                <a:stretch>
                  <a:fillRect l="-6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31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/>
              <p:cNvSpPr txBox="1"/>
              <p:nvPr/>
            </p:nvSpPr>
            <p:spPr>
              <a:xfrm>
                <a:off x="4170017" y="3681890"/>
                <a:ext cx="5274355" cy="47904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31" name="TextBox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017" y="3681890"/>
                <a:ext cx="5274355" cy="4790479"/>
              </a:xfrm>
              <a:prstGeom prst="rect">
                <a:avLst/>
              </a:prstGeom>
              <a:blipFill>
                <a:blip r:embed="rId2"/>
                <a:stretch>
                  <a:fillRect l="-15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tangle 112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5" name="Group 114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116" name="Straight Connector 115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Rectangle 116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9" name="TextBox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32" name="TextBox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3" name="Rectangle 232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5" name="Straight Arrow Connector 234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0" name="TextBox 239"/>
                <p:cNvSpPr txBox="1"/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0" name="TextBox 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blipFill>
                  <a:blip r:embed="rId6"/>
                  <a:stretch>
                    <a:fillRect l="-12500" r="-4167" b="-2051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1" name="Rectangle 240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Straight Connector 242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TextBox 245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6" name="TextBox 2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7" name="Straight Arrow Connector 246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Box 247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8" name="TextBox 2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Oval 248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Arrow Connector 250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76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7" name="TextBox 2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8" name="TextBox 2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9" name="Straight Connector 278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0" name="TextBox 2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1" name="Straight Connector 280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TextBox 282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3" name="TextBox 2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4" name="Straight Arrow Connector 283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5" name="TextBox 2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6" name="Straight Arrow Connector 285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286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" name="Straight Connector 287"/>
            <p:cNvCxnSpPr/>
            <p:nvPr/>
          </p:nvCxnSpPr>
          <p:spPr>
            <a:xfrm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flipH="1"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/>
                <p:cNvSpPr txBox="1"/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0" name="TextBox 2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1" name="Arc 290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/>
                <p:cNvSpPr txBox="1"/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2" name="TextBox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TextBox 292"/>
                <p:cNvSpPr txBox="1"/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3" name="TextBox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blipFill>
                  <a:blip r:embed="rId16"/>
                  <a:stretch>
                    <a:fillRect l="-16667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4" name="Straight Arrow Connector 293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5" name="Arc 294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TextBox 295"/>
                <p:cNvSpPr txBox="1"/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6" name="TextBox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2500" r="-5000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TextBox 296"/>
                <p:cNvSpPr txBox="1"/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7" name="TextBox 2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8" name="Straight Connector 297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9" name="TextBox 298"/>
                <p:cNvSpPr txBox="1"/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9" name="TextBox 2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blipFill>
                  <a:blip r:embed="rId6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0" name="Rectangle 299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TextBox 305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6" name="TextBox 3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" name="Oval 306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Arrow Connector 307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9" name="TextBox 328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9" name="TextBox 3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0" name="TextBox 329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0" name="TextBox 3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1" name="Straight Connector 330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TextBox 331"/>
                <p:cNvSpPr txBox="1"/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2" name="TextBox 3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27500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3" name="Arc 332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4" name="Straight Arrow Connector 333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TextBox 334"/>
              <p:cNvSpPr txBox="1"/>
              <p:nvPr/>
            </p:nvSpPr>
            <p:spPr>
              <a:xfrm>
                <a:off x="4101862" y="622192"/>
                <a:ext cx="6974794" cy="711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35" name="TextBox 3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62" y="622192"/>
                <a:ext cx="6974794" cy="711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6" name="TextBox 335"/>
              <p:cNvSpPr txBox="1"/>
              <p:nvPr/>
            </p:nvSpPr>
            <p:spPr>
              <a:xfrm>
                <a:off x="4115230" y="1914646"/>
                <a:ext cx="5675977" cy="945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336" name="TextBox 3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230" y="1914646"/>
                <a:ext cx="5675977" cy="94525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88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27848" y="996752"/>
                <a:ext cx="7945830" cy="24642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996752"/>
                <a:ext cx="7945830" cy="2464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27848" y="4996886"/>
                <a:ext cx="6729022" cy="73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4996886"/>
                <a:ext cx="6729022" cy="7347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741216" y="6289340"/>
                <a:ext cx="6891502" cy="1499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216" y="6289340"/>
                <a:ext cx="6891502" cy="14992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 114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34" name="Group 333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226" name="Straight Connector 225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7" name="Rectangle 226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Arrow Connector 227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9" name="TextBox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0" name="Straight Arrow Connector 229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2" name="Rectangle 231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4" name="Straight Arrow Connector 233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Box 237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8" name="TextBox 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/>
                <p:cNvSpPr txBox="1"/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0" name="Rectangle 239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2" name="Straight Connector 241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TextBox 244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5" name="TextBox 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6" name="Straight Arrow Connector 245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TextBox 246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7" name="TextBox 2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8" name="Oval 247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0" name="Straight Arrow Connector 249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6" name="TextBox 275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6" name="TextBox 2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76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7" name="TextBox 2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8" name="Straight Connector 277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9" name="TextBox 2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0" name="Straight Connector 279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TextBox 281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2" name="TextBox 2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3" name="Straight Arrow Connector 282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Box 283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4" name="TextBox 2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5" name="Straight Arrow Connector 284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Oval 285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/>
                <p:cNvSpPr txBox="1"/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9" name="TextBox 2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blipFill>
                  <a:blip r:embed="rId16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0" name="Arc 289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1" name="TextBox 290"/>
                <p:cNvSpPr txBox="1"/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1" name="TextBox 2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TextBox 291"/>
                <p:cNvSpPr txBox="1"/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2" name="TextBox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blipFill>
                  <a:blip r:embed="rId18"/>
                  <a:stretch>
                    <a:fillRect l="-21212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3" name="Straight Arrow Connector 292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4" name="Arc 293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/>
                <p:cNvSpPr txBox="1"/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5" name="TextBox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blipFill>
                  <a:blip r:embed="rId19"/>
                  <a:stretch>
                    <a:fillRect l="-22500" r="-125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TextBox 295"/>
                <p:cNvSpPr txBox="1"/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6" name="TextBox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7" name="Straight Connector 296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/>
                <p:cNvSpPr txBox="1"/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8" name="TextBox 2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9" name="Rectangle 298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TextBox 303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4" name="TextBox 3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TextBox 304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5" name="TextBox 3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6" name="Oval 305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Arrow Connector 306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Arrow Connector 320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TextBox 327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8" name="TextBox 3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9" name="TextBox 328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9" name="TextBox 3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0" name="Straight Connector 329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TextBox 330"/>
                <p:cNvSpPr txBox="1"/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1" name="TextBox 3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blipFill>
                  <a:blip r:embed="rId17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2" name="Arc 331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3" name="Straight Arrow Connector 332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602128" y="8411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678826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/>
              <p:cNvSpPr txBox="1"/>
              <p:nvPr/>
            </p:nvSpPr>
            <p:spPr>
              <a:xfrm>
                <a:off x="4170017" y="3515085"/>
                <a:ext cx="5274355" cy="52042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𝑦𝑦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31" name="TextBox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017" y="3515085"/>
                <a:ext cx="5274355" cy="5204245"/>
              </a:xfrm>
              <a:prstGeom prst="rect">
                <a:avLst/>
              </a:prstGeom>
              <a:blipFill>
                <a:blip r:embed="rId2"/>
                <a:stretch>
                  <a:fillRect l="-15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 114"/>
          <p:cNvSpPr/>
          <p:nvPr/>
        </p:nvSpPr>
        <p:spPr>
          <a:xfrm>
            <a:off x="263352" y="348680"/>
            <a:ext cx="11701300" cy="9469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3" name="Group 442"/>
          <p:cNvGrpSpPr/>
          <p:nvPr/>
        </p:nvGrpSpPr>
        <p:grpSpPr>
          <a:xfrm>
            <a:off x="263352" y="348680"/>
            <a:ext cx="3708412" cy="4916289"/>
            <a:chOff x="263352" y="348680"/>
            <a:chExt cx="3708412" cy="4916289"/>
          </a:xfrm>
        </p:grpSpPr>
        <p:cxnSp>
          <p:nvCxnSpPr>
            <p:cNvPr id="444" name="Straight Connector 443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5" name="Rectangle 444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6" name="Straight Arrow Connector 445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TextBox 446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47" name="TextBox 4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8" name="Straight Arrow Connector 447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9" name="TextBox 448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449" name="TextBox 4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0" name="Rectangle 449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2" name="Straight Arrow Connector 451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4" name="Straight Arrow Connector 453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6" name="TextBox 455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56" name="TextBox 4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7" name="TextBox 456"/>
                <p:cNvSpPr txBox="1"/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57" name="TextBox 4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8" name="Rectangle 457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0" name="Straight Connector 459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2" name="Straight Arrow Connector 461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3" name="TextBox 462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3" name="TextBox 4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4" name="Straight Arrow Connector 463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5" name="TextBox 464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65" name="TextBox 4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6" name="Oval 465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8" name="Straight Arrow Connector 467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Arrow Connector 472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Arrow Connector 473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Arrow Connector 475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Arrow Connector 476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Arrow Connector 477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Arrow Connector 478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Arrow Connector 479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Arrow Connector 480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Arrow Connector 481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Arrow Connector 482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Arrow Connector 483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Arrow Connector 484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Arrow Connector 485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Arrow Connector 488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Arrow Connector 489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Arrow Connector 490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Arrow Connector 491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3" name="Straight Arrow Connector 492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4" name="TextBox 493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4" name="TextBox 4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5" name="TextBox 4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6" name="Straight Connector 495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7" name="TextBox 496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97" name="TextBox 4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8" name="Straight Connector 497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9" name="Straight Arrow Connector 498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0" name="TextBox 499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0" name="TextBox 4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1" name="Straight Arrow Connector 500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2" name="TextBox 501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2" name="TextBox 5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3" name="Straight Arrow Connector 502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4" name="Oval 503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5" name="TextBox 504"/>
                <p:cNvSpPr txBox="1"/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5" name="TextBox 5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6" name="Arc 505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7" name="TextBox 506"/>
                <p:cNvSpPr txBox="1"/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7" name="TextBox 5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8" name="TextBox 507"/>
                <p:cNvSpPr txBox="1"/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8" name="TextBox 5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21212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9" name="Straight Arrow Connector 508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0" name="Arc 509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1" name="TextBox 510"/>
                <p:cNvSpPr txBox="1"/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1" name="TextBox 5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blipFill>
                  <a:blip r:embed="rId17"/>
                  <a:stretch>
                    <a:fillRect l="-22500" r="-125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" name="TextBox 511"/>
                <p:cNvSpPr txBox="1"/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2" name="TextBox 5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3" name="Straight Connector 512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4" name="TextBox 513"/>
                <p:cNvSpPr txBox="1"/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14" name="TextBox 5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5556" r="-2222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5" name="Rectangle 514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7" name="Straight Connector 516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8" name="Straight Connector 517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9" name="Straight Arrow Connector 518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0" name="TextBox 519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20" name="TextBox 5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3937" b="-833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1" name="TextBox 520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21" name="TextBox 5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2" name="Oval 521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3" name="Straight Arrow Connector 522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Arrow Connector 523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Arrow Connector 524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Arrow Connector 526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Arrow Connector 527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Arrow Connector 528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Arrow Connector 529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Arrow Connector 530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Arrow Connector 533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Arrow Connector 534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Arrow Connector 535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Arrow Connector 536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Arrow Connector 538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Arrow Connector 539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Arrow Connector 540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Arrow Connector 541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3" name="Straight Arrow Connector 542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4" name="TextBox 543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4" name="TextBox 5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2222" r="-18519" b="-571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5" name="TextBox 544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5" name="TextBox 5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6" name="Straight Connector 545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7" name="TextBox 546"/>
                <p:cNvSpPr txBox="1"/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7" name="TextBox 5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blipFill>
                  <a:blip r:embed="rId15"/>
                  <a:stretch>
                    <a:fillRect l="-25000" r="-30000" b="-1842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8" name="Arc 547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9" name="Straight Arrow Connector 548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0" name="Oval 549"/>
            <p:cNvSpPr/>
            <p:nvPr/>
          </p:nvSpPr>
          <p:spPr>
            <a:xfrm>
              <a:off x="602128" y="8411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1" name="TextBox 550"/>
              <p:cNvSpPr txBox="1"/>
              <p:nvPr/>
            </p:nvSpPr>
            <p:spPr>
              <a:xfrm>
                <a:off x="4219945" y="519482"/>
                <a:ext cx="6729022" cy="734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51" name="TextBox 5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945" y="519482"/>
                <a:ext cx="6729022" cy="73475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TextBox 551"/>
              <p:cNvSpPr txBox="1"/>
              <p:nvPr/>
            </p:nvSpPr>
            <p:spPr>
              <a:xfrm>
                <a:off x="4233313" y="1811936"/>
                <a:ext cx="5683607" cy="94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52" name="TextBox 5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313" y="1811936"/>
                <a:ext cx="5683607" cy="94474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98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3372" y="5317232"/>
                <a:ext cx="11430000" cy="2234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b="0" dirty="0" smtClean="0"/>
              </a:p>
              <a:p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2" y="5317232"/>
                <a:ext cx="11430000" cy="22347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3372" y="7806965"/>
                <a:ext cx="11430000" cy="1930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b="0" dirty="0" smtClean="0"/>
              </a:p>
              <a:p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𝑥𝑡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42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𝑦𝑡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2" y="7806965"/>
                <a:ext cx="11430000" cy="1930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7140116" y="107262"/>
            <a:ext cx="3708412" cy="4916289"/>
            <a:chOff x="263352" y="348680"/>
            <a:chExt cx="3708412" cy="491628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75075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5556" r="-2222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3968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22222" r="-18519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Connector 66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Connector 68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Arrow Connector 71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28808" cy="30777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Arc 76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32436"/>
                </a:xfrm>
                <a:prstGeom prst="rect">
                  <a:avLst/>
                </a:prstGeom>
                <a:blipFill>
                  <a:blip r:embed="rId16"/>
                  <a:stretch>
                    <a:fillRect l="-25000" r="-30000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01914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21212" b="-114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Arc 80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32436"/>
                </a:xfrm>
                <a:prstGeom prst="rect">
                  <a:avLst/>
                </a:prstGeom>
                <a:blipFill>
                  <a:blip r:embed="rId18"/>
                  <a:stretch>
                    <a:fillRect l="-22500" r="-12500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26371" cy="30777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Connector 83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75075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5556" r="-2222" b="-1428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Rectangle 85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3968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Oval 92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22222" r="-18519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Connector 116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32436"/>
                </a:xfrm>
                <a:prstGeom prst="rect">
                  <a:avLst/>
                </a:prstGeom>
                <a:blipFill>
                  <a:blip r:embed="rId16"/>
                  <a:stretch>
                    <a:fillRect l="-25000" r="-30000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9" name="Arc 118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02128" y="8411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96722" y="107262"/>
            <a:ext cx="3708412" cy="4916289"/>
            <a:chOff x="263352" y="348680"/>
            <a:chExt cx="3708412" cy="4916289"/>
          </a:xfrm>
        </p:grpSpPr>
        <p:cxnSp>
          <p:nvCxnSpPr>
            <p:cNvPr id="123" name="Straight Connector 122"/>
            <p:cNvCxnSpPr/>
            <p:nvPr/>
          </p:nvCxnSpPr>
          <p:spPr>
            <a:xfrm>
              <a:off x="1173899" y="1176772"/>
              <a:ext cx="0" cy="408819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Rectangle 123"/>
            <p:cNvSpPr/>
            <p:nvPr/>
          </p:nvSpPr>
          <p:spPr>
            <a:xfrm>
              <a:off x="1176778" y="3901206"/>
              <a:ext cx="2190328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 flipH="1">
              <a:off x="1176778" y="5012941"/>
              <a:ext cx="21903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6" name="TextBox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4957192"/>
                  <a:ext cx="749885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Straight Arrow Connector 126"/>
            <p:cNvCxnSpPr/>
            <p:nvPr/>
          </p:nvCxnSpPr>
          <p:spPr>
            <a:xfrm flipH="1">
              <a:off x="1176778" y="4633156"/>
              <a:ext cx="156553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i="1" dirty="0"/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4577407"/>
                  <a:ext cx="806183" cy="30777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Rectangle 128"/>
            <p:cNvSpPr/>
            <p:nvPr/>
          </p:nvSpPr>
          <p:spPr>
            <a:xfrm>
              <a:off x="623906" y="1439221"/>
              <a:ext cx="2743200" cy="1524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71506" y="1216556"/>
              <a:ext cx="152400" cy="808993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/>
            <p:cNvCxnSpPr/>
            <p:nvPr/>
          </p:nvCxnSpPr>
          <p:spPr>
            <a:xfrm flipV="1">
              <a:off x="33093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623906" y="1216557"/>
              <a:ext cx="0" cy="8089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H="1">
              <a:off x="623906" y="2441339"/>
              <a:ext cx="27432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3367106" y="1521357"/>
              <a:ext cx="0" cy="108025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/>
                <p:cNvSpPr txBox="1"/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5" name="TextBox 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636" y="2385590"/>
                  <a:ext cx="334194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/>
                <p:cNvSpPr txBox="1"/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6" name="TextBox 1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1837295"/>
                  <a:ext cx="291105" cy="232436"/>
                </a:xfrm>
                <a:prstGeom prst="rect">
                  <a:avLst/>
                </a:prstGeom>
                <a:blipFill>
                  <a:blip r:embed="rId21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7" name="Rectangle 136"/>
            <p:cNvSpPr/>
            <p:nvPr/>
          </p:nvSpPr>
          <p:spPr>
            <a:xfrm>
              <a:off x="2595893" y="1333412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 flipV="1">
              <a:off x="2595893" y="1638634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/>
            <p:cNvCxnSpPr/>
            <p:nvPr/>
          </p:nvCxnSpPr>
          <p:spPr>
            <a:xfrm flipH="1">
              <a:off x="2595893" y="1395416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2595893" y="1638634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>
              <a:off x="2742317" y="971880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/>
                <p:cNvSpPr txBox="1"/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TextBox 1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727357"/>
                  <a:ext cx="771109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3937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Arrow Connector 142"/>
            <p:cNvCxnSpPr/>
            <p:nvPr/>
          </p:nvCxnSpPr>
          <p:spPr>
            <a:xfrm flipH="1">
              <a:off x="623907" y="2148880"/>
              <a:ext cx="211840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/>
                <p:cNvSpPr txBox="1"/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44" name="TextBox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1407699"/>
                  <a:ext cx="136704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3043" r="-869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5" name="Oval 144"/>
            <p:cNvSpPr/>
            <p:nvPr/>
          </p:nvSpPr>
          <p:spPr>
            <a:xfrm>
              <a:off x="270696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1138678" y="1477321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 flipV="1">
              <a:off x="320079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V="1">
              <a:off x="309218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 flipV="1">
              <a:off x="298357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V="1">
              <a:off x="287497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V="1">
              <a:off x="276636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V="1">
              <a:off x="265775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254914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244053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233193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222332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211471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flipV="1">
              <a:off x="200610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V="1">
              <a:off x="189749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 flipV="1">
              <a:off x="178889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flipV="1">
              <a:off x="168028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V="1">
              <a:off x="157167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146306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135445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V="1">
              <a:off x="124585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V="1">
              <a:off x="1137242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V="1">
              <a:off x="1028634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 flipV="1">
              <a:off x="920026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V="1">
              <a:off x="811418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 flipV="1">
              <a:off x="702810" y="1585516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V="1">
              <a:off x="3367106" y="159350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/>
            <p:nvPr/>
          </p:nvCxnSpPr>
          <p:spPr>
            <a:xfrm flipH="1">
              <a:off x="702810" y="1960580"/>
              <a:ext cx="260658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1407699"/>
                  <a:ext cx="164660" cy="215444"/>
                </a:xfrm>
                <a:prstGeom prst="rect">
                  <a:avLst/>
                </a:prstGeom>
                <a:blipFill>
                  <a:blip r:embed="rId24"/>
                  <a:stretch>
                    <a:fillRect l="-21429" r="-14286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/>
                <p:cNvSpPr txBox="1"/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4" name="TextBox 1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942" y="1906902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Straight Connector 174"/>
            <p:cNvCxnSpPr/>
            <p:nvPr/>
          </p:nvCxnSpPr>
          <p:spPr>
            <a:xfrm>
              <a:off x="623906" y="675082"/>
              <a:ext cx="0" cy="19265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/>
                <p:cNvSpPr txBox="1"/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6" name="TextBox 1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6014" y="2112876"/>
                  <a:ext cx="404790" cy="30777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7" name="Straight Connector 176"/>
            <p:cNvCxnSpPr/>
            <p:nvPr/>
          </p:nvCxnSpPr>
          <p:spPr>
            <a:xfrm>
              <a:off x="2742316" y="1521357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 flipH="1">
              <a:off x="623908" y="1320788"/>
              <a:ext cx="55287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TextBox 178"/>
                <p:cNvSpPr txBox="1"/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9" name="TextBox 1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992" y="924744"/>
                  <a:ext cx="426014" cy="3077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0" name="Straight Arrow Connector 179"/>
            <p:cNvCxnSpPr/>
            <p:nvPr/>
          </p:nvCxnSpPr>
          <p:spPr>
            <a:xfrm>
              <a:off x="620388" y="864352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1" name="TextBox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26" y="690971"/>
                  <a:ext cx="314380" cy="3077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Straight Arrow Connector 181"/>
            <p:cNvCxnSpPr/>
            <p:nvPr/>
          </p:nvCxnSpPr>
          <p:spPr>
            <a:xfrm rot="5400000" flipH="1" flipV="1">
              <a:off x="474901" y="710058"/>
              <a:ext cx="296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/>
            <p:cNvSpPr/>
            <p:nvPr/>
          </p:nvSpPr>
          <p:spPr>
            <a:xfrm>
              <a:off x="546017" y="787408"/>
              <a:ext cx="153888" cy="153888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83"/>
            <p:cNvCxnSpPr/>
            <p:nvPr/>
          </p:nvCxnSpPr>
          <p:spPr>
            <a:xfrm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568553" y="809944"/>
              <a:ext cx="108816" cy="10881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TextBox 185"/>
                <p:cNvSpPr txBox="1"/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6" name="TextBox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52" y="693272"/>
                  <a:ext cx="334194" cy="30777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7" name="Arc 186"/>
            <p:cNvSpPr/>
            <p:nvPr/>
          </p:nvSpPr>
          <p:spPr>
            <a:xfrm flipV="1">
              <a:off x="3186091" y="1281395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/>
                <p:cNvSpPr txBox="1"/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8" name="TextBox 1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1407699"/>
                  <a:ext cx="240259" cy="215444"/>
                </a:xfrm>
                <a:prstGeom prst="rect">
                  <a:avLst/>
                </a:prstGeom>
                <a:blipFill>
                  <a:blip r:embed="rId29"/>
                  <a:stretch>
                    <a:fillRect l="-25641" r="-30769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TextBox 188"/>
                <p:cNvSpPr txBox="1"/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9" name="TextBox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822" y="3204553"/>
                  <a:ext cx="217624" cy="232436"/>
                </a:xfrm>
                <a:prstGeom prst="rect">
                  <a:avLst/>
                </a:prstGeom>
                <a:blipFill>
                  <a:blip r:embed="rId30"/>
                  <a:stretch>
                    <a:fillRect l="-17143" r="-2857" b="-2105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0" name="Straight Arrow Connector 189"/>
            <p:cNvCxnSpPr/>
            <p:nvPr/>
          </p:nvCxnSpPr>
          <p:spPr>
            <a:xfrm>
              <a:off x="1173899" y="3213682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1" name="Arc 190"/>
            <p:cNvSpPr/>
            <p:nvPr/>
          </p:nvSpPr>
          <p:spPr>
            <a:xfrm flipH="1" flipV="1">
              <a:off x="831546" y="3724273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2" name="TextBox 1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14" y="3850577"/>
                  <a:ext cx="240259" cy="215444"/>
                </a:xfrm>
                <a:prstGeom prst="rect">
                  <a:avLst/>
                </a:prstGeom>
                <a:blipFill>
                  <a:blip r:embed="rId31"/>
                  <a:stretch>
                    <a:fillRect l="-23077" r="-5128" b="-114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/>
                <p:cNvSpPr txBox="1"/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3" name="TextBox 1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75" y="348680"/>
                  <a:ext cx="334194" cy="307777"/>
                </a:xfrm>
                <a:prstGeom prst="rect">
                  <a:avLst/>
                </a:prstGeom>
                <a:blipFill>
                  <a:blip r:embed="rId32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4" name="Straight Connector 193"/>
            <p:cNvCxnSpPr/>
            <p:nvPr/>
          </p:nvCxnSpPr>
          <p:spPr>
            <a:xfrm>
              <a:off x="3367106" y="3989643"/>
              <a:ext cx="0" cy="1275326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/>
                <p:cNvSpPr txBox="1"/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5" name="TextBox 1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569" y="4305581"/>
                  <a:ext cx="291105" cy="232436"/>
                </a:xfrm>
                <a:prstGeom prst="rect">
                  <a:avLst/>
                </a:prstGeom>
                <a:blipFill>
                  <a:blip r:embed="rId21"/>
                  <a:stretch>
                    <a:fillRect l="-12500" r="-4167" b="-2368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Rectangle 195"/>
            <p:cNvSpPr/>
            <p:nvPr/>
          </p:nvSpPr>
          <p:spPr>
            <a:xfrm>
              <a:off x="2595893" y="3801698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 flipV="1">
              <a:off x="2595893" y="4106920"/>
              <a:ext cx="304800" cy="76200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8" name="Straight Connector 197"/>
            <p:cNvCxnSpPr/>
            <p:nvPr/>
          </p:nvCxnSpPr>
          <p:spPr>
            <a:xfrm flipH="1">
              <a:off x="2595893" y="3863702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>
              <a:off x="2595893" y="4106920"/>
              <a:ext cx="3048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2742317" y="3440166"/>
              <a:ext cx="0" cy="47760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/>
                <p:cNvSpPr txBox="1"/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TextBox 2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110" y="3195643"/>
                  <a:ext cx="771109" cy="215444"/>
                </a:xfrm>
                <a:prstGeom prst="rect">
                  <a:avLst/>
                </a:prstGeom>
                <a:blipFill>
                  <a:blip r:embed="rId22"/>
                  <a:stretch>
                    <a:fillRect l="-3937" b="-857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/>
                <p:cNvSpPr txBox="1"/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2" name="TextBox 2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51" y="3875985"/>
                  <a:ext cx="136704" cy="215444"/>
                </a:xfrm>
                <a:prstGeom prst="rect">
                  <a:avLst/>
                </a:prstGeom>
                <a:blipFill>
                  <a:blip r:embed="rId23"/>
                  <a:stretch>
                    <a:fillRect l="-13043" r="-8696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3" name="Oval 202"/>
            <p:cNvSpPr/>
            <p:nvPr/>
          </p:nvSpPr>
          <p:spPr>
            <a:xfrm>
              <a:off x="2706968" y="3945607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Arrow Connector 203"/>
            <p:cNvCxnSpPr/>
            <p:nvPr/>
          </p:nvCxnSpPr>
          <p:spPr>
            <a:xfrm flipV="1">
              <a:off x="320079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 flipV="1">
              <a:off x="309218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 flipV="1">
              <a:off x="298357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 flipV="1">
              <a:off x="287497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/>
            <p:nvPr/>
          </p:nvCxnSpPr>
          <p:spPr>
            <a:xfrm flipV="1">
              <a:off x="276636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 flipV="1">
              <a:off x="265775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 flipV="1">
              <a:off x="254914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>
            <a:xfrm flipV="1">
              <a:off x="244053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V="1">
              <a:off x="233193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 flipV="1">
              <a:off x="222332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V="1">
              <a:off x="211471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 flipV="1">
              <a:off x="200610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 flipV="1">
              <a:off x="18974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 flipV="1">
              <a:off x="178889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V="1">
              <a:off x="1680282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V="1">
              <a:off x="1571674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 flipV="1">
              <a:off x="1463066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 flipV="1">
              <a:off x="135445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V="1">
              <a:off x="1245850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3367106" y="4061788"/>
              <a:ext cx="0" cy="6894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H="1">
              <a:off x="1245850" y="4428866"/>
              <a:ext cx="2063548" cy="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Box 224"/>
                <p:cNvSpPr txBox="1"/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5" name="TextBox 2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954" y="3875985"/>
                  <a:ext cx="164660" cy="215444"/>
                </a:xfrm>
                <a:prstGeom prst="rect">
                  <a:avLst/>
                </a:prstGeom>
                <a:blipFill>
                  <a:blip r:embed="rId24"/>
                  <a:stretch>
                    <a:fillRect l="-21429" r="-14286" b="-277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Box 225"/>
                <p:cNvSpPr txBox="1"/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6" name="TextBox 2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698" y="4383459"/>
                  <a:ext cx="372666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7" name="Straight Connector 226"/>
            <p:cNvCxnSpPr/>
            <p:nvPr/>
          </p:nvCxnSpPr>
          <p:spPr>
            <a:xfrm>
              <a:off x="2742316" y="3989643"/>
              <a:ext cx="0" cy="81197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𝑥𝑡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505" y="3875985"/>
                  <a:ext cx="240259" cy="215444"/>
                </a:xfrm>
                <a:prstGeom prst="rect">
                  <a:avLst/>
                </a:prstGeom>
                <a:blipFill>
                  <a:blip r:embed="rId29"/>
                  <a:stretch>
                    <a:fillRect l="-25641" r="-30769" b="-11111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9" name="Arc 228"/>
            <p:cNvSpPr/>
            <p:nvPr/>
          </p:nvSpPr>
          <p:spPr>
            <a:xfrm flipV="1">
              <a:off x="3186091" y="3750481"/>
              <a:ext cx="468052" cy="468052"/>
            </a:xfrm>
            <a:prstGeom prst="arc">
              <a:avLst>
                <a:gd name="adj1" fmla="val 16200000"/>
                <a:gd name="adj2" fmla="val 5934228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0" name="Straight Arrow Connector 229"/>
            <p:cNvCxnSpPr/>
            <p:nvPr/>
          </p:nvCxnSpPr>
          <p:spPr>
            <a:xfrm flipV="1">
              <a:off x="3309398" y="4053802"/>
              <a:ext cx="0" cy="38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687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17" y="24644"/>
            <a:ext cx="7673354" cy="4752526"/>
          </a:xfrm>
          <a:prstGeom prst="rect">
            <a:avLst/>
          </a:prstGeom>
        </p:spPr>
      </p:pic>
      <p:cxnSp>
        <p:nvCxnSpPr>
          <p:cNvPr id="115" name="Straight Arrow Connector 114"/>
          <p:cNvCxnSpPr/>
          <p:nvPr/>
        </p:nvCxnSpPr>
        <p:spPr>
          <a:xfrm>
            <a:off x="8731017" y="4777170"/>
            <a:ext cx="0" cy="64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8514993" y="5605264"/>
            <a:ext cx="3665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Input force profile loaded from the </a:t>
            </a:r>
          </a:p>
          <a:p>
            <a:r>
              <a:rPr lang="en-CA" dirty="0" smtClean="0"/>
              <a:t>ATI force sensor readings of the force</a:t>
            </a:r>
          </a:p>
          <a:p>
            <a:r>
              <a:rPr lang="en-CA" dirty="0" smtClean="0"/>
              <a:t>sensor calibration in TRO paper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1169777" y="5101207"/>
                <a:ext cx="7345216" cy="1770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𝐿𝑠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55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77" y="5101207"/>
                <a:ext cx="7345216" cy="1770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ectangle 119"/>
          <p:cNvSpPr/>
          <p:nvPr/>
        </p:nvSpPr>
        <p:spPr>
          <a:xfrm>
            <a:off x="7716180" y="5101207"/>
            <a:ext cx="612068" cy="177067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1" name="Rectangle 120"/>
          <p:cNvSpPr/>
          <p:nvPr/>
        </p:nvSpPr>
        <p:spPr>
          <a:xfrm>
            <a:off x="1379476" y="5749279"/>
            <a:ext cx="252028" cy="50405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2" name="TextBox 121"/>
          <p:cNvSpPr txBox="1"/>
          <p:nvPr/>
        </p:nvSpPr>
        <p:spPr>
          <a:xfrm>
            <a:off x="299356" y="7058292"/>
            <a:ext cx="5377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The calibration matrix calculated in the </a:t>
            </a:r>
          </a:p>
          <a:p>
            <a:r>
              <a:rPr lang="en-CA" dirty="0" smtClean="0"/>
              <a:t>TRO paper when the sensor is mounted on a steel shaft</a:t>
            </a:r>
            <a:endParaRPr lang="en-CA" dirty="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4"/>
          <a:srcRect l="-274952" r="-183577" b="93054"/>
          <a:stretch/>
        </p:blipFill>
        <p:spPr>
          <a:xfrm>
            <a:off x="4204360" y="1969995"/>
            <a:ext cx="163448" cy="68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2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60648"/>
            <a:ext cx="9088995" cy="4788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7" y="4957191"/>
            <a:ext cx="9088994" cy="49862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95400" y="6564993"/>
                <a:ext cx="983432" cy="1770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6564993"/>
                <a:ext cx="983432" cy="1770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98131" y="1569575"/>
                <a:ext cx="777970" cy="1770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𝑧𝑡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31" y="1569575"/>
                <a:ext cx="777970" cy="17706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91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80889</TotalTime>
  <Words>9689</Words>
  <Application>Microsoft Office PowerPoint</Application>
  <PresentationFormat>Custom</PresentationFormat>
  <Paragraphs>286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ahhadi</dc:creator>
  <cp:lastModifiedBy>Amir Hadi</cp:lastModifiedBy>
  <cp:revision>138</cp:revision>
  <dcterms:created xsi:type="dcterms:W3CDTF">2019-01-23T01:17:59Z</dcterms:created>
  <dcterms:modified xsi:type="dcterms:W3CDTF">2020-08-19T22:07:45Z</dcterms:modified>
</cp:coreProperties>
</file>